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72" r:id="rId2"/>
    <p:sldId id="257" r:id="rId3"/>
    <p:sldId id="297" r:id="rId4"/>
    <p:sldId id="264" r:id="rId5"/>
    <p:sldId id="27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9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60" d="100"/>
          <a:sy n="60" d="100"/>
        </p:scale>
        <p:origin x="-16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5C0D0-38D7-4AA2-AA48-93B73F445509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0DE84-85F8-4E83-8494-D71DE6A57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0DE84-85F8-4E83-8494-D71DE6A572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1/24/2018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eko\Documents\labuhan\rasul\Graphic12 3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 bwMode="auto">
          <a:xfrm>
            <a:off x="0" y="-1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Pengurangan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defRPr/>
            </a:pP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Resiko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Bencana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(FPRB) </a:t>
            </a:r>
          </a:p>
          <a:p>
            <a:pPr algn="r">
              <a:defRPr/>
            </a:pP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Kemadang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Tempat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dan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Media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Pembelajaran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PRB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1026" name="Picture 2" descr="G:\02. TRC BPBD GK\FPRB KEMADANG\03. FOTO KEGIATAN\KEGIATAN\IMG_20161128_08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3124200" cy="2743200"/>
          </a:xfrm>
          <a:prstGeom prst="rect">
            <a:avLst/>
          </a:prstGeom>
          <a:noFill/>
        </p:spPr>
      </p:pic>
      <p:pic>
        <p:nvPicPr>
          <p:cNvPr id="1027" name="Picture 3" descr="G:\02. TRC BPBD GK\FPRB KEMADANG\03. FOTO KEGIATAN\KEGIATAN\IMG_20160619_084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14801"/>
            <a:ext cx="2971800" cy="2743200"/>
          </a:xfrm>
          <a:prstGeom prst="rect">
            <a:avLst/>
          </a:prstGeom>
          <a:noFill/>
        </p:spPr>
      </p:pic>
      <p:pic>
        <p:nvPicPr>
          <p:cNvPr id="1028" name="Picture 4" descr="G:\02. TRC BPBD GK\FPRB KEMADANG\03. FOTO KEGIATAN\KEGIATAN\IMG_20160609_131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114800"/>
            <a:ext cx="3276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92122"/>
            <a:ext cx="8458200" cy="4208677"/>
          </a:xfrm>
        </p:spPr>
        <p:txBody>
          <a:bodyPr>
            <a:normAutofit/>
          </a:bodyPr>
          <a:lstStyle/>
          <a:p>
            <a:r>
              <a:rPr lang="id-ID" sz="3500" b="1" dirty="0" smtClean="0"/>
              <a:t>Setelah Bencana </a:t>
            </a:r>
            <a:r>
              <a:rPr lang="id-ID" b="1" dirty="0" smtClean="0"/>
              <a:t>:</a:t>
            </a:r>
          </a:p>
          <a:p>
            <a:pPr marL="550926" indent="-514350">
              <a:buAutoNum type="alphaLcPeriod"/>
            </a:pPr>
            <a:r>
              <a:rPr lang="id-ID" b="1" dirty="0" smtClean="0"/>
              <a:t>Membersihkan rumah dan lingkungan sekitar.</a:t>
            </a:r>
          </a:p>
          <a:p>
            <a:pPr marL="550926" indent="-514350">
              <a:buAutoNum type="alphaLcPeriod"/>
            </a:pPr>
            <a:r>
              <a:rPr lang="id-ID" b="1" dirty="0" smtClean="0"/>
              <a:t>Memeriksa kondisi diri sendiri.</a:t>
            </a:r>
          </a:p>
          <a:p>
            <a:pPr marL="550926" indent="-514350">
              <a:buAutoNum type="alphaLcPeriod"/>
            </a:pPr>
            <a:r>
              <a:rPr lang="id-ID" b="1" dirty="0" smtClean="0"/>
              <a:t>Mencari anggota keluarga.</a:t>
            </a:r>
          </a:p>
          <a:p>
            <a:pPr marL="550926" indent="-514350">
              <a:buAutoNum type="alphaLcPeriod"/>
            </a:pPr>
            <a:r>
              <a:rPr lang="id-ID" b="1" dirty="0" smtClean="0"/>
              <a:t>Hindari memasuki wilayah yang rusak.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3387" y="991794"/>
            <a:ext cx="5514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BANJIR</a:t>
            </a:r>
            <a:endParaRPr lang="id-ID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196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3387" y="991794"/>
            <a:ext cx="5514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BANJIR</a:t>
            </a:r>
            <a:endParaRPr lang="id-ID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01" y="2599800"/>
            <a:ext cx="4559999" cy="34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800"/>
            <a:ext cx="4559999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79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3387" y="991794"/>
            <a:ext cx="5514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BANJIR</a:t>
            </a:r>
            <a:endParaRPr lang="id-ID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512000" cy="338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00" y="2286000"/>
            <a:ext cx="4512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79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4525041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352000" cy="24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14837"/>
            <a:ext cx="4343400" cy="24431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09"/>
            <a:ext cx="8156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05047" y="991794"/>
            <a:ext cx="3733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24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BANJIR</a:t>
            </a:r>
            <a:endParaRPr lang="id-ID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059"/>
            <a:ext cx="4543098" cy="24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24047" y="994201"/>
            <a:ext cx="3733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2400" b="1" dirty="0" smtClean="0">
                <a:solidFill>
                  <a:srgbClr val="FF0000"/>
                </a:solidFill>
                <a:latin typeface="Arial Black" pitchFamily="34" charset="0"/>
              </a:rPr>
              <a:t>BANJIR</a:t>
            </a:r>
            <a:endParaRPr lang="id-ID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" y="1831794"/>
            <a:ext cx="327660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" y="4422478"/>
            <a:ext cx="3276600" cy="245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31794"/>
            <a:ext cx="2569652" cy="502620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09"/>
            <a:ext cx="8156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09"/>
            <a:ext cx="8156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1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05047" y="991794"/>
            <a:ext cx="3733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24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BANJIR</a:t>
            </a:r>
            <a:endParaRPr lang="id-ID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75799"/>
            <a:ext cx="2461501" cy="3282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4637234"/>
            <a:ext cx="3920000" cy="22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64" y="1981200"/>
            <a:ext cx="2458936" cy="328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" y="1981200"/>
            <a:ext cx="3920000" cy="25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76400"/>
            <a:ext cx="819943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4000" b="1" dirty="0">
                <a:latin typeface="Calibri"/>
                <a:ea typeface="Calibri"/>
                <a:cs typeface="Times New Roman"/>
              </a:rPr>
              <a:t>Bila ada gempa</a:t>
            </a:r>
            <a:r>
              <a:rPr lang="id-ID" sz="4000" b="1" dirty="0" smtClean="0">
                <a:latin typeface="Calibri"/>
                <a:ea typeface="Calibri"/>
                <a:cs typeface="Times New Roman"/>
              </a:rPr>
              <a:t>.. Lindungi </a:t>
            </a:r>
            <a:r>
              <a:rPr lang="id-ID" sz="4000" b="1" dirty="0">
                <a:latin typeface="Calibri"/>
                <a:ea typeface="Calibri"/>
                <a:cs typeface="Times New Roman"/>
              </a:rPr>
              <a:t>kepala...</a:t>
            </a:r>
            <a:endParaRPr lang="id-ID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4000" b="1" dirty="0">
                <a:latin typeface="Calibri"/>
                <a:ea typeface="Calibri"/>
                <a:cs typeface="Times New Roman"/>
              </a:rPr>
              <a:t>Bila ada gempa</a:t>
            </a:r>
            <a:r>
              <a:rPr lang="id-ID" sz="4000" b="1" dirty="0" smtClean="0">
                <a:latin typeface="Calibri"/>
                <a:ea typeface="Calibri"/>
                <a:cs typeface="Times New Roman"/>
              </a:rPr>
              <a:t>.. </a:t>
            </a:r>
            <a:r>
              <a:rPr lang="id-ID" sz="4000" b="1" dirty="0">
                <a:latin typeface="Calibri"/>
                <a:ea typeface="Calibri"/>
                <a:cs typeface="Times New Roman"/>
              </a:rPr>
              <a:t>M</a:t>
            </a:r>
            <a:r>
              <a:rPr lang="id-ID" sz="4000" b="1" dirty="0" smtClean="0">
                <a:latin typeface="Calibri"/>
                <a:ea typeface="Calibri"/>
                <a:cs typeface="Times New Roman"/>
              </a:rPr>
              <a:t>asuk </a:t>
            </a:r>
            <a:r>
              <a:rPr lang="id-ID" sz="4000" b="1" dirty="0">
                <a:latin typeface="Calibri"/>
                <a:ea typeface="Calibri"/>
                <a:cs typeface="Times New Roman"/>
              </a:rPr>
              <a:t>kolong meja..</a:t>
            </a:r>
            <a:endParaRPr lang="id-ID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4000" b="1" dirty="0">
                <a:latin typeface="Calibri"/>
                <a:ea typeface="Calibri"/>
                <a:cs typeface="Times New Roman"/>
              </a:rPr>
              <a:t>Bila ada gempa</a:t>
            </a:r>
            <a:r>
              <a:rPr lang="id-ID" sz="4000" b="1" dirty="0" smtClean="0">
                <a:latin typeface="Calibri"/>
                <a:ea typeface="Calibri"/>
                <a:cs typeface="Times New Roman"/>
              </a:rPr>
              <a:t>.. Jauhilah kaca- kaca..</a:t>
            </a:r>
            <a:endParaRPr lang="id-ID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4000" b="1" dirty="0">
                <a:latin typeface="Calibri"/>
                <a:ea typeface="Calibri"/>
                <a:cs typeface="Times New Roman"/>
              </a:rPr>
              <a:t>Bila ada gempa</a:t>
            </a:r>
            <a:r>
              <a:rPr lang="id-ID" sz="4000" b="1" dirty="0" smtClean="0">
                <a:latin typeface="Calibri"/>
                <a:ea typeface="Calibri"/>
                <a:cs typeface="Times New Roman"/>
              </a:rPr>
              <a:t>.. </a:t>
            </a:r>
            <a:r>
              <a:rPr lang="id-ID" sz="4000" b="1" smtClean="0">
                <a:latin typeface="Calibri"/>
                <a:ea typeface="Calibri"/>
                <a:cs typeface="Times New Roman"/>
              </a:rPr>
              <a:t>Lari ke </a:t>
            </a:r>
            <a:r>
              <a:rPr lang="id-ID" sz="4000" b="1" dirty="0">
                <a:latin typeface="Calibri"/>
                <a:ea typeface="Calibri"/>
                <a:cs typeface="Times New Roman"/>
              </a:rPr>
              <a:t>lapangan terbuka..!</a:t>
            </a:r>
            <a:endParaRPr lang="id-ID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24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2. BNPB_DESTANA\2015\Materi 20x Pertemuan\P7_16okt15\Foto Kegiatan\DSCN08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6324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Eling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L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W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aspodo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N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gadhepi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B</a:t>
            </a: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eboyo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609600" y="8382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spc="-6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6600" b="1" spc="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MATUR</a:t>
            </a:r>
            <a:r>
              <a:rPr lang="en-US" sz="6600" b="1" spc="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 </a:t>
            </a:r>
            <a:r>
              <a:rPr lang="id-ID" sz="6600" b="1" spc="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 NUWUN</a:t>
            </a:r>
            <a:endParaRPr lang="en-US" sz="6600" b="1" spc="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6" name="Picture 6" descr="dbab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95400" y="3962400"/>
            <a:ext cx="3810000" cy="3200400"/>
          </a:xfrm>
          <a:prstGeom prst="rect">
            <a:avLst/>
          </a:prstGeom>
          <a:noFill/>
        </p:spPr>
      </p:pic>
      <p:pic>
        <p:nvPicPr>
          <p:cNvPr id="7" name="Picture 3" descr="ag00373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876800"/>
            <a:ext cx="1676400" cy="193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3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9807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ANCAMAN BENCANA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DI KABUPATEN GUNUNGKIDUL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pic>
        <p:nvPicPr>
          <p:cNvPr id="1026" name="Picture 2" descr="D:\2015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484" y="3826223"/>
            <a:ext cx="4572516" cy="3031777"/>
          </a:xfrm>
          <a:prstGeom prst="rect">
            <a:avLst/>
          </a:prstGeom>
          <a:noFill/>
        </p:spPr>
      </p:pic>
      <p:pic>
        <p:nvPicPr>
          <p:cNvPr id="2050" name="Picture 2" descr="G:\02. TRC BPBD GK\FPRB KEMADANG\03. FOTO KEGIATAN\KEGIATAN\IMG_20160619_054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724400" cy="2971800"/>
          </a:xfrm>
          <a:prstGeom prst="rect">
            <a:avLst/>
          </a:prstGeom>
          <a:noFill/>
        </p:spPr>
      </p:pic>
      <p:pic>
        <p:nvPicPr>
          <p:cNvPr id="2051" name="Picture 3" descr="G:\02. TRC BPBD GK\FPRB KEMADANG\03. FOTO KEGIATAN\KEGIATAN\IMG_20160608_100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4419600" cy="2971800"/>
          </a:xfrm>
          <a:prstGeom prst="rect">
            <a:avLst/>
          </a:prstGeom>
          <a:noFill/>
        </p:spPr>
      </p:pic>
      <p:pic>
        <p:nvPicPr>
          <p:cNvPr id="2052" name="Picture 4" descr="G:\02. TRC BPBD GK\FPRB KEMADANG\03. FOTO KEGIATAN\KEGIATAN\IMG_20161202_082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4724400" cy="2895600"/>
          </a:xfrm>
          <a:prstGeom prst="rect">
            <a:avLst/>
          </a:prstGeom>
          <a:noFill/>
        </p:spPr>
      </p:pic>
      <p:pic>
        <p:nvPicPr>
          <p:cNvPr id="2053" name="Picture 5" descr="G:\02. TRC BPBD GK\FPRB KEMADANG\03. FOTO KEGIATAN\KEGIATAN\20170413_113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962400"/>
            <a:ext cx="4419600" cy="2895600"/>
          </a:xfrm>
          <a:prstGeom prst="rect">
            <a:avLst/>
          </a:prstGeom>
          <a:noFill/>
        </p:spPr>
      </p:pic>
      <p:pic>
        <p:nvPicPr>
          <p:cNvPr id="2054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8297" y="1905000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Perda Nomor 6 Tahun 2013, Pasal 20: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G</a:t>
            </a:r>
            <a:r>
              <a:rPr lang="id-ID" dirty="0" smtClean="0"/>
              <a:t>empa </a:t>
            </a:r>
            <a:r>
              <a:rPr lang="en-US" dirty="0" smtClean="0"/>
              <a:t>B</a:t>
            </a:r>
            <a:r>
              <a:rPr lang="id-ID" dirty="0" smtClean="0"/>
              <a:t>umi;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T</a:t>
            </a:r>
            <a:r>
              <a:rPr lang="id-ID" dirty="0" smtClean="0"/>
              <a:t>sunami;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T</a:t>
            </a:r>
            <a:r>
              <a:rPr lang="id-ID" dirty="0" smtClean="0"/>
              <a:t>anah </a:t>
            </a:r>
            <a:r>
              <a:rPr lang="en-US" dirty="0" smtClean="0"/>
              <a:t>L</a:t>
            </a:r>
            <a:r>
              <a:rPr lang="id-ID" dirty="0" smtClean="0"/>
              <a:t>ongsor;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B</a:t>
            </a:r>
            <a:r>
              <a:rPr lang="id-ID" dirty="0" smtClean="0"/>
              <a:t>anjir;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K</a:t>
            </a:r>
            <a:r>
              <a:rPr lang="id-ID" dirty="0" smtClean="0"/>
              <a:t>ekeringan;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err="1" smtClean="0"/>
              <a:t>Angin</a:t>
            </a:r>
            <a:r>
              <a:rPr lang="en-US" dirty="0" smtClean="0"/>
              <a:t> </a:t>
            </a:r>
            <a:r>
              <a:rPr lang="en-US" dirty="0" err="1" smtClean="0"/>
              <a:t>ribut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Puting</a:t>
            </a:r>
            <a:r>
              <a:rPr lang="en-US" dirty="0" smtClean="0"/>
              <a:t> </a:t>
            </a:r>
            <a:r>
              <a:rPr lang="en-US" dirty="0" err="1" smtClean="0"/>
              <a:t>Beliung</a:t>
            </a:r>
            <a:r>
              <a:rPr lang="en-US" dirty="0" smtClean="0"/>
              <a:t>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K</a:t>
            </a:r>
            <a:r>
              <a:rPr lang="id-ID" dirty="0" smtClean="0"/>
              <a:t>erusuhan </a:t>
            </a:r>
            <a:r>
              <a:rPr lang="en-US" dirty="0" smtClean="0"/>
              <a:t>S</a:t>
            </a:r>
            <a:r>
              <a:rPr lang="id-ID" dirty="0" smtClean="0"/>
              <a:t>osial; </a:t>
            </a:r>
          </a:p>
          <a:p>
            <a:pPr marL="624078" indent="-514350">
              <a:buFont typeface="+mj-lt"/>
              <a:buAutoNum type="alphaLcPeriod"/>
            </a:pPr>
            <a:r>
              <a:rPr lang="en-US" dirty="0" smtClean="0"/>
              <a:t>E</a:t>
            </a:r>
            <a:r>
              <a:rPr lang="id-ID" dirty="0" smtClean="0"/>
              <a:t>pidemi dan </a:t>
            </a:r>
            <a:r>
              <a:rPr lang="en-US" dirty="0" smtClean="0"/>
              <a:t>W</a:t>
            </a:r>
            <a:r>
              <a:rPr lang="id-ID" dirty="0" smtClean="0"/>
              <a:t>abah </a:t>
            </a:r>
            <a:r>
              <a:rPr lang="en-US" dirty="0" smtClean="0"/>
              <a:t>P</a:t>
            </a:r>
            <a:r>
              <a:rPr lang="id-ID" dirty="0" smtClean="0"/>
              <a:t>enyakit;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6574" y="990599"/>
            <a:ext cx="6931026" cy="838201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ANCAMAN BENCANA </a:t>
            </a:r>
            <a:br>
              <a:rPr lang="en-US" sz="3200" b="1" dirty="0" smtClean="0"/>
            </a:br>
            <a:r>
              <a:rPr lang="en-US" sz="3200" b="1" dirty="0" smtClean="0"/>
              <a:t>DI KABUPATEN GUNUNGKIDUL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0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0"/>
            <a:ext cx="8077200" cy="980728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BENCANA  MENJADI  TANGGUNG JAWAB SIAPA?</a:t>
            </a:r>
          </a:p>
        </p:txBody>
      </p:sp>
      <p:sp>
        <p:nvSpPr>
          <p:cNvPr id="8210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605838" y="64912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►"/>
            </a:pPr>
            <a:r>
              <a:rPr lang="en-US" b="1" dirty="0">
                <a:solidFill>
                  <a:srgbClr val="FFCC00"/>
                </a:solidFill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990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 E M U A   P I H A K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343400" y="1600200"/>
            <a:ext cx="457200" cy="685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322786"/>
            <a:ext cx="7924800" cy="443198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1600" b="1" dirty="0" smtClean="0"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PEMERINTAH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BNPB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BPBD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SOSIAL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PU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KESEHATAN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KEMENTERIAN  DAN  LEMBAGA  PEMERINTAH  LAINNYA</a:t>
            </a:r>
          </a:p>
          <a:p>
            <a:endParaRPr lang="en-US" sz="1600" b="1" dirty="0" smtClean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DUNIA USAHA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BUMN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BUMD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UMKM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PERUSAHAAN-PERUSAHAAN SWASTA, DLL</a:t>
            </a:r>
          </a:p>
          <a:p>
            <a:pPr>
              <a:buFont typeface="Wingdings" pitchFamily="2" charset="2"/>
              <a:buChar char="à"/>
            </a:pPr>
            <a:endParaRPr lang="en-US" sz="1600" b="1" dirty="0" smtClean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MASYARAKAT</a:t>
            </a:r>
          </a:p>
          <a:p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	*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RELAWAN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*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FPRB</a:t>
            </a: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animBg="1"/>
      <p:bldP spid="2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662488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id-ID" sz="2400" dirty="0">
                <a:latin typeface="Berlin Sans FB" pitchFamily="34" charset="0"/>
              </a:rPr>
              <a:t>Keputusan Kepala Desa Kemadang No. 19/KPTS/2015 Tentang Pembentukan Relawan Penanggulangan Bencana Desa Kemadang Kec. Tanjungsari.</a:t>
            </a:r>
          </a:p>
          <a:p>
            <a:pPr>
              <a:buBlip>
                <a:blip r:embed="rId2"/>
              </a:buBlip>
            </a:pPr>
            <a:r>
              <a:rPr lang="id-ID" sz="2400" dirty="0">
                <a:latin typeface="Berlin Sans FB" pitchFamily="34" charset="0"/>
              </a:rPr>
              <a:t>Keputusan Kepala Desa Kemadang No. 20/KPTS/2015 Tentang Pembentukan Forum Pengurangan Resiko Bencana Desa Kemadang Kec. Tanjungsari.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latin typeface="Berlin Sans FB" pitchFamily="34" charset="0"/>
              </a:rPr>
              <a:t>UU No. 24 </a:t>
            </a:r>
            <a:r>
              <a:rPr lang="en-US" sz="2400" dirty="0" err="1">
                <a:latin typeface="Berlin Sans FB" pitchFamily="34" charset="0"/>
              </a:rPr>
              <a:t>Tahun</a:t>
            </a:r>
            <a:r>
              <a:rPr lang="en-US" sz="2400" dirty="0">
                <a:latin typeface="Berlin Sans FB" pitchFamily="34" charset="0"/>
              </a:rPr>
              <a:t> 2007 (</a:t>
            </a:r>
            <a:r>
              <a:rPr lang="en-US" sz="2400" dirty="0" err="1">
                <a:latin typeface="Berlin Sans FB" pitchFamily="34" charset="0"/>
              </a:rPr>
              <a:t>Pasal</a:t>
            </a:r>
            <a:r>
              <a:rPr lang="en-US" sz="2400" dirty="0">
                <a:latin typeface="Berlin Sans FB" pitchFamily="34" charset="0"/>
              </a:rPr>
              <a:t> 48) </a:t>
            </a:r>
            <a:r>
              <a:rPr lang="en-US" sz="2400" dirty="0" err="1">
                <a:latin typeface="Berlin Sans FB" pitchFamily="34" charset="0"/>
              </a:rPr>
              <a:t>dan</a:t>
            </a:r>
            <a:r>
              <a:rPr lang="en-US" sz="2400" dirty="0">
                <a:latin typeface="Berlin Sans FB" pitchFamily="34" charset="0"/>
              </a:rPr>
              <a:t> PP No. 21 </a:t>
            </a:r>
            <a:r>
              <a:rPr lang="en-US" sz="2400" dirty="0" err="1">
                <a:latin typeface="Berlin Sans FB" pitchFamily="34" charset="0"/>
              </a:rPr>
              <a:t>Tahun</a:t>
            </a:r>
            <a:r>
              <a:rPr lang="en-US" sz="2400" dirty="0">
                <a:latin typeface="Berlin Sans FB" pitchFamily="34" charset="0"/>
              </a:rPr>
              <a:t> 2008 (</a:t>
            </a:r>
            <a:r>
              <a:rPr lang="en-US" sz="2400" dirty="0" err="1">
                <a:latin typeface="Berlin Sans FB" pitchFamily="34" charset="0"/>
              </a:rPr>
              <a:t>Pasal</a:t>
            </a:r>
            <a:r>
              <a:rPr lang="en-US" sz="2400" dirty="0">
                <a:latin typeface="Berlin Sans FB" pitchFamily="34" charset="0"/>
              </a:rPr>
              <a:t> 21)</a:t>
            </a:r>
          </a:p>
          <a:p>
            <a:pPr lvl="1"/>
            <a:r>
              <a:rPr lang="en-US" sz="2400" dirty="0" err="1">
                <a:latin typeface="Berlin Sans FB" pitchFamily="34" charset="0"/>
              </a:rPr>
              <a:t>Pelaksanaan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kaji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cepat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merupakan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bagian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dari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penyelenggaraan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penanggulangan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bencana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pd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saat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tanggap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darurat</a:t>
            </a:r>
            <a:r>
              <a:rPr lang="en-US" sz="2400" dirty="0">
                <a:latin typeface="Berlin Sans FB" pitchFamily="34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id-ID" sz="2400" dirty="0">
                <a:latin typeface="Berlin Sans FB" pitchFamily="34" charset="0"/>
              </a:rPr>
              <a:t>Perda No.8 Tahun 2010 ttg Penanggulangan Bencana Daerah</a:t>
            </a:r>
          </a:p>
          <a:p>
            <a:pPr>
              <a:buBlip>
                <a:blip r:embed="rId2"/>
              </a:buBlip>
            </a:pPr>
            <a:r>
              <a:rPr lang="id-ID" sz="2400" dirty="0">
                <a:latin typeface="Berlin Sans FB" pitchFamily="34" charset="0"/>
              </a:rPr>
              <a:t>Perda No.10 Tahun 2010 ttg  Organisasi dan Tata Kerja BPBD Provinsi DIY</a:t>
            </a:r>
            <a:endParaRPr lang="en-US" sz="2400" dirty="0">
              <a:latin typeface="Berlin Sans FB" pitchFamily="34" charset="0"/>
            </a:endParaRPr>
          </a:p>
          <a:p>
            <a:endParaRPr lang="id-ID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43400" y="1024042"/>
            <a:ext cx="397897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dirty="0">
                <a:solidFill>
                  <a:prstClr val="white"/>
                </a:solidFill>
                <a:latin typeface="Bauhaus 93" pitchFamily="82" charset="0"/>
                <a:ea typeface="+mj-ea"/>
                <a:cs typeface="+mj-cs"/>
              </a:rPr>
              <a:t>DASAR HUKUM</a:t>
            </a:r>
            <a:endParaRPr lang="id-ID" dirty="0"/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1752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id-ID" b="1" dirty="0" smtClean="0"/>
              <a:t>Pengertian :</a:t>
            </a:r>
            <a:endParaRPr lang="id-ID" sz="1200" dirty="0" smtClean="0"/>
          </a:p>
          <a:p>
            <a:pPr marL="36576" indent="0">
              <a:buNone/>
            </a:pPr>
            <a:r>
              <a:rPr lang="id-ID" dirty="0" smtClean="0"/>
              <a:t>Banjir merupakan peristiwa meluapnya air yang menggenangi permukaan tanah, yang ketinggiannya melebihi batas normal.</a:t>
            </a:r>
            <a:endParaRPr lang="id-ID" dirty="0"/>
          </a:p>
          <a:p>
            <a:pPr marL="36576" indent="0">
              <a:buNone/>
            </a:pPr>
            <a:endParaRPr lang="id-ID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3387" y="991794"/>
            <a:ext cx="5514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BANJIR</a:t>
            </a:r>
            <a:endParaRPr lang="id-ID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86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5814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Penyebab :</a:t>
            </a:r>
          </a:p>
          <a:p>
            <a:pPr marL="36576" indent="0">
              <a:buNone/>
            </a:pPr>
            <a:endParaRPr lang="id-ID" dirty="0" smtClean="0"/>
          </a:p>
          <a:p>
            <a:pPr>
              <a:buFontTx/>
              <a:buChar char="-"/>
            </a:pPr>
            <a:r>
              <a:rPr lang="id-ID" dirty="0" smtClean="0"/>
              <a:t>Curah hujan tinggi</a:t>
            </a:r>
          </a:p>
          <a:p>
            <a:pPr>
              <a:buFontTx/>
              <a:buChar char="-"/>
            </a:pPr>
            <a:r>
              <a:rPr lang="id-ID" dirty="0" smtClean="0"/>
              <a:t>Meluapnya air tinggi</a:t>
            </a:r>
          </a:p>
          <a:p>
            <a:pPr>
              <a:buFontTx/>
              <a:buChar char="-"/>
            </a:pPr>
            <a:r>
              <a:rPr lang="id-ID" dirty="0" smtClean="0"/>
              <a:t>Pecahnya pipa air</a:t>
            </a:r>
          </a:p>
          <a:p>
            <a:pPr>
              <a:buFontTx/>
              <a:buChar char="-"/>
            </a:pPr>
            <a:r>
              <a:rPr lang="id-ID" dirty="0" smtClean="0"/>
              <a:t>Bendungan yang jebol</a:t>
            </a:r>
            <a:endParaRPr lang="id-ID" dirty="0"/>
          </a:p>
          <a:p>
            <a:pPr marL="36576" indent="0">
              <a:buNone/>
            </a:pPr>
            <a:endParaRPr lang="id-ID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3387" y="991794"/>
            <a:ext cx="5514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BANJIR</a:t>
            </a:r>
            <a:endParaRPr lang="id-ID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501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92122"/>
            <a:ext cx="8458200" cy="4208677"/>
          </a:xfrm>
        </p:spPr>
        <p:txBody>
          <a:bodyPr>
            <a:normAutofit/>
          </a:bodyPr>
          <a:lstStyle/>
          <a:p>
            <a:r>
              <a:rPr lang="id-ID" sz="3500" b="1" dirty="0" smtClean="0"/>
              <a:t>Sebelum Bencana </a:t>
            </a:r>
            <a:r>
              <a:rPr lang="id-ID" b="1" dirty="0" smtClean="0"/>
              <a:t>:</a:t>
            </a:r>
          </a:p>
          <a:p>
            <a:pPr marL="550926" indent="-514350">
              <a:buAutoNum type="alphaLcPeriod"/>
            </a:pPr>
            <a:r>
              <a:rPr lang="id-ID" dirty="0" smtClean="0"/>
              <a:t>Melatih diri tentang hal hal yang harus di lakukan apabila terjadi banjir.</a:t>
            </a:r>
          </a:p>
          <a:p>
            <a:pPr marL="550926" indent="-514350">
              <a:buAutoNum type="alphaLcPeriod"/>
            </a:pPr>
            <a:r>
              <a:rPr lang="id-ID" dirty="0" smtClean="0"/>
              <a:t>Mempersiapkan tas siaga bencana yang berisi keperluan yang di butuhkan.</a:t>
            </a:r>
          </a:p>
          <a:p>
            <a:pPr marL="550926" indent="-514350">
              <a:buAutoNum type="alphaLcPeriod"/>
            </a:pPr>
            <a:r>
              <a:rPr lang="id-ID" dirty="0" smtClean="0"/>
              <a:t>Menanam bibit pohon.</a:t>
            </a:r>
          </a:p>
          <a:p>
            <a:pPr marL="550926" indent="-514350">
              <a:buAutoNum type="alphaLcPeriod"/>
            </a:pPr>
            <a:r>
              <a:rPr lang="id-ID" dirty="0" smtClean="0"/>
              <a:t>Menjaga kebersihan saluran air dan limbah.</a:t>
            </a:r>
          </a:p>
          <a:p>
            <a:pPr marL="550926" indent="-514350">
              <a:buAutoNum type="alphaLcPeriod"/>
            </a:pPr>
            <a:r>
              <a:rPr lang="id-ID" dirty="0" smtClean="0"/>
              <a:t>Mendukung kebersihan saluran air dan limbah.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3387" y="991794"/>
            <a:ext cx="5514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BANJIR</a:t>
            </a:r>
            <a:endParaRPr lang="id-ID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792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92122"/>
            <a:ext cx="8458200" cy="4208677"/>
          </a:xfrm>
        </p:spPr>
        <p:txBody>
          <a:bodyPr>
            <a:normAutofit/>
          </a:bodyPr>
          <a:lstStyle/>
          <a:p>
            <a:r>
              <a:rPr lang="id-ID" sz="3500" b="1" dirty="0" smtClean="0"/>
              <a:t>Saat Bencana </a:t>
            </a:r>
            <a:r>
              <a:rPr lang="id-ID" b="1" dirty="0" smtClean="0"/>
              <a:t>:</a:t>
            </a:r>
          </a:p>
          <a:p>
            <a:pPr marL="550926" indent="-514350">
              <a:buAutoNum type="alphaLcPeriod"/>
            </a:pPr>
            <a:r>
              <a:rPr lang="id-ID" dirty="0" smtClean="0"/>
              <a:t>Jangan panik.</a:t>
            </a:r>
          </a:p>
          <a:p>
            <a:pPr marL="550926" indent="-514350">
              <a:buAutoNum type="alphaLcPeriod"/>
            </a:pPr>
            <a:r>
              <a:rPr lang="id-ID" dirty="0" smtClean="0"/>
              <a:t>Jika melihat air datang, jauhi daerah banjir.</a:t>
            </a:r>
          </a:p>
          <a:p>
            <a:pPr marL="550926" indent="-514350">
              <a:buAutoNum type="alphaLcPeriod"/>
            </a:pPr>
            <a:r>
              <a:rPr lang="id-ID" dirty="0" smtClean="0"/>
              <a:t>Jika terjebak dalam rumah atau bangunan, raih benda yang bisa mengapung seperti papan kayu.</a:t>
            </a:r>
          </a:p>
          <a:p>
            <a:pPr marL="550926" indent="-514350">
              <a:buAutoNum type="alphaLcPeriod"/>
            </a:pPr>
            <a:r>
              <a:rPr lang="id-ID" dirty="0" smtClean="0"/>
              <a:t>Menyelamatkan diri dan menuju tempat yang lebih tinggi.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153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FORUM  PENGURANGAN  RISIKO  BENCANA </a:t>
            </a:r>
            <a:b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(F P R B)  DESA  KEMADANG</a:t>
            </a:r>
          </a:p>
        </p:txBody>
      </p:sp>
      <p:pic>
        <p:nvPicPr>
          <p:cNvPr id="6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3149" cy="990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3387" y="991794"/>
            <a:ext cx="55149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ANCAMAN BENCANA</a:t>
            </a:r>
          </a:p>
          <a:p>
            <a:pPr algn="ctr"/>
            <a:r>
              <a:rPr lang="id-ID" sz="36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BANJIR</a:t>
            </a:r>
            <a:endParaRPr lang="id-ID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6" descr="G:\01. SATLIMAS BARON\02. FOTO SAR BARON\02. MY PHOTO Kegiatan\LOGO\index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73149" cy="99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228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936</TotalTime>
  <Words>428</Words>
  <Application>Microsoft Office PowerPoint</Application>
  <PresentationFormat>On-screen Show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PowerPoint Presentation</vt:lpstr>
      <vt:lpstr>ANCAMAN BENCANA  DI KABUPATEN GUNUNGKIDUL</vt:lpstr>
      <vt:lpstr>FORUM  PENGURANGAN  RISIKO  BENCANA  (F P R B)  DESA  KEMADANG</vt:lpstr>
      <vt:lpstr>BENCANA  MENJADI  TANGGUNG JAWAB SIAPA?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FORUM  PENGURANGAN  RISIKO  BENCANA  (F P R B)  DESA  KEMADANG</vt:lpstr>
      <vt:lpstr>PowerPoint Presentation</vt:lpstr>
      <vt:lpstr>ANCAMAN BENCANA BANJIR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Sunarja</dc:creator>
  <cp:lastModifiedBy>ASUS</cp:lastModifiedBy>
  <cp:revision>81</cp:revision>
  <dcterms:created xsi:type="dcterms:W3CDTF">2015-04-27T09:05:28Z</dcterms:created>
  <dcterms:modified xsi:type="dcterms:W3CDTF">2018-01-24T01:14:14Z</dcterms:modified>
</cp:coreProperties>
</file>